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8"/>
  </p:notesMasterIdLst>
  <p:handoutMasterIdLst>
    <p:handoutMasterId r:id="rId19"/>
  </p:handoutMasterIdLst>
  <p:sldIdLst>
    <p:sldId id="256" r:id="rId2"/>
    <p:sldId id="386" r:id="rId3"/>
    <p:sldId id="388" r:id="rId4"/>
    <p:sldId id="389" r:id="rId5"/>
    <p:sldId id="397" r:id="rId6"/>
    <p:sldId id="400" r:id="rId7"/>
    <p:sldId id="398" r:id="rId8"/>
    <p:sldId id="401" r:id="rId9"/>
    <p:sldId id="402" r:id="rId10"/>
    <p:sldId id="408" r:id="rId11"/>
    <p:sldId id="399" r:id="rId12"/>
    <p:sldId id="404" r:id="rId13"/>
    <p:sldId id="403" r:id="rId14"/>
    <p:sldId id="405" r:id="rId15"/>
    <p:sldId id="407" r:id="rId16"/>
    <p:sldId id="40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ShadowVerse</a:t>
            </a:r>
            <a:br>
              <a:rPr lang="en-US" altLang="ko-KR" dirty="0"/>
            </a:br>
            <a:r>
              <a:rPr lang="ko-KR" altLang="en-US" sz="4800" dirty="0"/>
              <a:t>진화 시스템 역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E583D0C-F51A-44D5-8F42-EA52ABF6BE20}"/>
              </a:ext>
            </a:extLst>
          </p:cNvPr>
          <p:cNvSpPr/>
          <p:nvPr/>
        </p:nvSpPr>
        <p:spPr>
          <a:xfrm>
            <a:off x="695324" y="1276880"/>
            <a:ext cx="1920876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추종자 진화 시도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88722444-236F-4E69-BFDC-F9EAFF8DED5F}"/>
              </a:ext>
            </a:extLst>
          </p:cNvPr>
          <p:cNvSpPr/>
          <p:nvPr/>
        </p:nvSpPr>
        <p:spPr>
          <a:xfrm>
            <a:off x="6095999" y="1276880"/>
            <a:ext cx="1600941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추종자 진화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592A1FE-9260-4F0E-B4FB-0C8271C02053}"/>
              </a:ext>
            </a:extLst>
          </p:cNvPr>
          <p:cNvSpPr txBox="1">
            <a:spLocks/>
          </p:cNvSpPr>
          <p:nvPr/>
        </p:nvSpPr>
        <p:spPr>
          <a:xfrm>
            <a:off x="695323" y="387669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추종자 진화 차트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C3ECBD-116D-4E9E-B153-1874560F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28" y="1276881"/>
            <a:ext cx="2719725" cy="4960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F99ACD-E9C3-4AC1-B9B2-F4ABD31A3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340" y="1276881"/>
            <a:ext cx="2119832" cy="4960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EA9857-04C3-4AA9-BB0F-DA34977E6B2E}"/>
              </a:ext>
            </a:extLst>
          </p:cNvPr>
          <p:cNvSpPr txBox="1"/>
          <p:nvPr/>
        </p:nvSpPr>
        <p:spPr>
          <a:xfrm>
            <a:off x="691817" y="1638645"/>
            <a:ext cx="192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추종자 진화시 효과에</a:t>
            </a:r>
            <a:endParaRPr lang="en-US" altLang="ko-KR" sz="1200" dirty="0"/>
          </a:p>
          <a:p>
            <a:r>
              <a:rPr lang="ko-KR" altLang="en-US" sz="1200" dirty="0"/>
              <a:t>대상이 필요한 경우</a:t>
            </a:r>
            <a:endParaRPr lang="en-US" altLang="ko-KR" sz="1200" dirty="0"/>
          </a:p>
          <a:p>
            <a:r>
              <a:rPr lang="ko-KR" altLang="en-US" sz="1200" dirty="0"/>
              <a:t>확인해야하는 차트이다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757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8E71862-537E-4879-8E97-BD4E3CB42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974912"/>
              </p:ext>
            </p:extLst>
          </p:nvPr>
        </p:nvGraphicFramePr>
        <p:xfrm>
          <a:off x="1055528" y="1270530"/>
          <a:ext cx="10080943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단조로울 수 있는 전투에 변수 추가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즉각적인 대응의 추가로 다채로워지는 전투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소환된 턴에 행동을 할 수 없는 방식의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소환 멀미 방식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상대의 행동에 즉각적으로 반응하여 대응하기 어렵다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추종자를 진화 시킬 경우 진화한 추종자는 소환된 턴 상대 추종자를 공격할 수 있게 되기에 기존보다 빠른 즉각적인 행동이 가능해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새로운 효과 발동 타이밍의 추가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기존 타이밍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기물이 소환되는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기물이 파괴되는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기물이 공격하는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추가적으로 새로운 효과 발동 타이밍인 기물이 진화하는 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추가하여 전투에 기존보다 전략적인 변수를 추가하였다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시스템은 플레이어가 전투에서 느낄 수 있는 단조로움을 해소시킬 변수로써 작용하여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매 전투마다 플레이어에게 다양한 경험을 주고 플레이어가 전투에서 느끼는 재미를 증가시킨다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2960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8E71862-537E-4879-8E97-BD4E3CB42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381635"/>
              </p:ext>
            </p:extLst>
          </p:nvPr>
        </p:nvGraphicFramePr>
        <p:xfrm>
          <a:off x="1055528" y="1270530"/>
          <a:ext cx="10080943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게임의 선공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후공 밸런스 조절을 위한 요소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05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후공 플레이어에게 추가된 변수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후공 플레이어가 선공 플레이어 보다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 빠르게 진화를 사용할 수 있게 하여 후공 플레이어가 선공 플레이어의 플레이에 대응하여 전투의 흐름을 가져올 수 있는 변수를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기존과 다른 어드밴티지 요소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 손 패의 카드 매수에 영향을 끼치지 않는 형태의 어드밴티지 요소로써 기존의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간에 손 패 매수를 조절하는 방식과 달리 변수가 적어 불쾌한 경우가 발생할 확률이 적다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이처럼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진화 시스템을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밸런스 조절을 위한 요소로써 활용하였고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게임의 밸런스를 안정화 시켜 게임을 플레이 하는 플레이어의 숫자가 유지될 수 있게 되는 이유가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988937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1249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9934A118-E987-431E-853B-C03C223CA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662873"/>
              </p:ext>
            </p:extLst>
          </p:nvPr>
        </p:nvGraphicFramePr>
        <p:xfrm>
          <a:off x="1055528" y="1270530"/>
          <a:ext cx="1008094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추가된 요소로 인하여 더욱 불안정해진 선공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후공 밸런스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과도한 전투 시간의 감소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모바일 환경을 기본으로 하기에 다른 카드 게임과 비교하여 꽤나 빠른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턴에 전투가 끝나도록 설계되었다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한쪽이 과도하게 압도하는 전투를 방지하는 역할을 한 진화 시스템과 빠른 템포로 설계된 게임이 서로 반발하여 게임의 전투 흐름이 과도하게 가속되었다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더 이상 대응할 수 없게 된 진화 시스템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본래 상대의 행동에 대응할 수 있는 변수가 되었던 진화 시스템이었지만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과도하게 가속된 전투 템포로 인하여 전투 시간은 진화 가능 턴에 도달하기 전에 전투 결과가 결정되는 수준이 되어 기존의 가치를 잃었다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적절한 타이밍에 변수를 만들 수 있었던 출시 초기와 다르게 전투의 템포가 가속된 현재에 진화 시스템은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너무 늦은 타이밍에 전투에 개입하여 본래의 역할과 가치를 잃게 되었다고 생각한다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46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9934A118-E987-431E-853B-C03C223CA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183563"/>
              </p:ext>
            </p:extLst>
          </p:nvPr>
        </p:nvGraphicFramePr>
        <p:xfrm>
          <a:off x="1055528" y="1270530"/>
          <a:ext cx="1008094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진화 시스템의 구조로 인한 문제점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1.1 EP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숫자에 대한 문제점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추종자를 진화 시키는 이유는 상대에 대한 즉각적인 대응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필드 장악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부족한 데미지의 보충 등으로 다양하지만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플레이어에게 지급된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량을 선공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사용되는 활용법에 비하여 매우 부족하다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불안정하게 극복한 시스템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관련 효과를 적극적으로 사용하기 위해서는 제한된 진화 횟수를 극복할 방법이 필요했고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극복할 방법으로 추가된 해결책은 크게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첫 번째는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확보하는 것으로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회복하거나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소모하지 않는 등의 효과를 가진 카드지만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가속된 게임의 템포를 따라가지 못하였다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두 번째는 특정 조건에 자동으로 진화하는 효과를 가진 카드지만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사용하는 본래의 진화 시스템과 거리가 먼 과도한 효과를 가지게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시스템이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사용되는 용도에 비하여 자원의 숫자가 턱없이 부족하며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진화를 적극적으로 사용하는 카드 추가 과정에서 부족한 자원에 대한 문제를 극복하는 방법이 결론적으로 게임의 밸런스에 까지 문제를 끼쳤다고 생각한다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884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9934A118-E987-431E-853B-C03C223CA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37817"/>
              </p:ext>
            </p:extLst>
          </p:nvPr>
        </p:nvGraphicFramePr>
        <p:xfrm>
          <a:off x="1055528" y="1270530"/>
          <a:ext cx="10080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선공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후공 플레이어에게 동일한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EP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선공 플레이어는 전투 시작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부여 받고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플레이어는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부여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시작 시 부여 받는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차이는 선공 플레이어보다 상대적으로 불리한 후공 플레이어를 위한 어드밴티지 였지만 이것 만으로는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밸런스를 조절할 수 없었다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오히려 후공 플레이어일 경우에도 부족하던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더욱 줄어들어 플레이어들이 진화를 적극적으로 활용하지 않는 이유가 하나가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개선안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간의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차이로 인한 밸런스 조절은 실패하였으며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가장 큰 특색인 진화 시스템을 단조롭게 한다고 생각한다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선공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후공 플레이어에게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동일한 량의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부여하여 진화 시스템을 적극적으로 활용할 수 있는 환경을 조성해야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F9617EE-0188-4938-B89A-0EF97828B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2634"/>
              </p:ext>
            </p:extLst>
          </p:nvPr>
        </p:nvGraphicFramePr>
        <p:xfrm>
          <a:off x="1055528" y="3030538"/>
          <a:ext cx="10080943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EP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 수급할 별도의 시스템적 수단 추가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2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시스템은 다른 게임에서는 찾아볼 수 없는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만의 특색이며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진화 시스템으로 인하여 전투에서 전략의 다양성을 늘리고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턴제 게임 특유의 딱딱하고 경직된 전투가 보다 유연하고 다채로워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기본적으로 진화는 전투 시작 시 부여된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수량 만큼만 가능하며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 이상의 추종자를 진화 시키기 위해서는 별도의 카드를 이용하여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회복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수급하거나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소비하지 않는 효과의 카드를 사용해야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결론적으로 진화를 적극적으로 활용하는 덱을 구축하기 위해서는 진화할 추종자 카드와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회복하는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소모를 없애는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모두 덱에 넣어야 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진화를 활용하지 않는 다른 덱과 달리 큰 단점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디스 어드밴티지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되어 플레이어들이 진화를 주축으로 하는 덱을 구축하지 않는 이유가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번 개선안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별도로 회복할 수 있는 시스템적 수단을 추가하여 전투 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추가적으로 확보하여 플레이어가 기존보다 진화를 적극적으로 전략적으로 활용할 수 있게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종족별로 고유한 특성을 가지는 것에 착안하여 각 종족 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회복 시스템을 구축하는 것도 좋다고 생각한다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번 개선안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사용한 추종자가 필드에서 벗어날 경우 해당 추종자에게 소모한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회수하여 다시 사용할 수 있게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방법을 사용할 경우 새로운 추종자를 진화 시키기 위해서는 기존의 추종자가 필드를 벗어나야 하기 때문에 플레이어들이 기존보다 전략적으로 플레이할 것이라 생각한다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4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54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1E95C71-2892-4D5F-A38B-398A8A882D5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5849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9600" dirty="0"/>
              <a:t> </a:t>
            </a:r>
            <a:r>
              <a:rPr lang="en-US" altLang="ko-KR" sz="9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45484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77869"/>
              </p:ext>
            </p:extLst>
          </p:nvPr>
        </p:nvGraphicFramePr>
        <p:xfrm>
          <a:off x="695324" y="1268413"/>
          <a:ext cx="10801350" cy="491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35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필드에 소환되어 있는 기물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추종자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) EP(Evolve Point)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 소비하여 진화 시키는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ShadowVerse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고유의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각 플레이어는 선공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턴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후공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턴 부터 한 턴에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번 미진화 추종자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장을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EP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를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개 소모하여 진화 시킬 수 있으며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추종자는 진화 시 능력치가 상승하거나 추가적인 능력을 얻는 등의 변화를 얻는다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진화한 추종자가 이번 턴에 공격을 하지 않았을 경우 상대 추종자를 공격할 수 있다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(EP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는 전투 시작 시 선후공에 따라서 최대치가 결정되며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전투 시작 시 최대치 만큼 부여된다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카드 게임에서 가장 기본이 되는 승리법은 적의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LP(Life Point)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으로 만드는 것이며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LP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으로 만드는 가장 기본적인 방법은 기물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추종자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로 상대 플레이어를 공격하는 것이다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빠르게 적을 공격할 수 있는 환경일 수록 전투 시간이 짧아 지게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문제는 너무 짧은 전투 시간은 플레이어에게 큰 재미를 줄 수 없고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전투 시간이 너무 짧아지는 것을 방지하기 위하여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카드 게임은 기물의 공격에 대한 제약을 가진다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제약은 크게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가지 부류가 있으며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번째는 선공 플레이어는 첫 턴에 기물로 공격을 할 수 없는 부류이고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번째는 각 플레이어가 소환한 기물은 소환된 턴에 공격할 수 없는 부류다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ShadowVerse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는 소환한 기물은 소환된 턴에 공격할 수 없는 부류로</a:t>
                      </a: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해당 부류에는 기물이 행동 하기 위해 소환과 공격에 각각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턴씩 총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턴이 필요하게 되어 전투의 시간이 과도하게 증가하거나</a:t>
                      </a: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공격적인 플레이와 해당 공격을 막는 방어적인 플레이로 전투가 고착화되어 전투가 단조로워질 수 있다는 단점이 존재한다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진화 시스템은 이러한 단점을 보완하는 시스템으로 제한적이지만 기물이 소환된 턴에 즉각적으로 공격할 수 있게 하여 상대의 기물에 빠르게 반응하여 전투의 흐름을 가져올 수 있으며</a:t>
                      </a:r>
                      <a:r>
                        <a:rPr lang="en-US" altLang="ko-KR" sz="1400" b="1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능력치가 상승하거나 추가적으로 획득하는 능력을 활용하여 전투의 전략을 증가시켜 전투를 단조롭지 않게 해준다</a:t>
                      </a:r>
                      <a:r>
                        <a:rPr lang="en-US" altLang="ko-KR" sz="14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</a:t>
            </a:r>
            <a:endParaRPr lang="en-US" altLang="ko-KR" sz="2400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2B97D809-D0DF-4F45-8384-2345B5BC8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47318"/>
              </p:ext>
            </p:extLst>
          </p:nvPr>
        </p:nvGraphicFramePr>
        <p:xfrm>
          <a:off x="2071528" y="1806287"/>
          <a:ext cx="804894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901">
                  <a:extLst>
                    <a:ext uri="{9D8B030D-6E8A-4147-A177-3AD203B41FA5}">
                      <a16:colId xmlns:a16="http://schemas.microsoft.com/office/drawing/2014/main" val="3049599765"/>
                    </a:ext>
                  </a:extLst>
                </a:gridCol>
                <a:gridCol w="2084780">
                  <a:extLst>
                    <a:ext uri="{9D8B030D-6E8A-4147-A177-3AD203B41FA5}">
                      <a16:colId xmlns:a16="http://schemas.microsoft.com/office/drawing/2014/main" val="2660427586"/>
                    </a:ext>
                  </a:extLst>
                </a:gridCol>
                <a:gridCol w="3217261">
                  <a:extLst>
                    <a:ext uri="{9D8B030D-6E8A-4147-A177-3AD203B41FA5}">
                      <a16:colId xmlns:a16="http://schemas.microsoft.com/office/drawing/2014/main" val="415778731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선후공에 따른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EP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412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최대치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진화 가능 타이밍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477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선공 플레이어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74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후공 플레이어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09679"/>
                  </a:ext>
                </a:extLst>
              </a:tr>
            </a:tbl>
          </a:graphicData>
        </a:graphic>
      </p:graphicFrame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7B8BB17B-6D4A-4EC4-81F1-9333137FF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11476"/>
              </p:ext>
            </p:extLst>
          </p:nvPr>
        </p:nvGraphicFramePr>
        <p:xfrm>
          <a:off x="2071526" y="3330006"/>
          <a:ext cx="8048943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8943">
                  <a:extLst>
                    <a:ext uri="{9D8B030D-6E8A-4147-A177-3AD203B41FA5}">
                      <a16:colId xmlns:a16="http://schemas.microsoft.com/office/drawing/2014/main" val="30495997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진화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412918"/>
                  </a:ext>
                </a:extLst>
              </a:tr>
              <a:tr h="209292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소모하는 것으로 미 진화 상태의 추종자를 진화 시킬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74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추종자가 진화할 경우 능력치가 증가하거나 능력이 추가된다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09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능력치가 증가하는 경우 보통 공격력과 체력이 각각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씩 증가한다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03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진화한 추종자가 이번 턴 공격을 하지 않았을 경우 상대 추종자를 공격할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569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각 플레이어는 </a:t>
                      </a:r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소모하여 추종자를 진화 시키는 것을 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턴에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번만 할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317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EP</a:t>
                      </a:r>
                      <a:r>
                        <a:rPr lang="ko-KR" altLang="en-US" sz="1400" dirty="0"/>
                        <a:t>를 소모하지 않고 별도의 방법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추종자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마법진에 능력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으로 추종자를 진화 시킬 수 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924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32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 전 상태 및 진화 가능 턴 알고리즘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3665527-5307-4047-B952-3A41448CA83F}"/>
              </a:ext>
            </a:extLst>
          </p:cNvPr>
          <p:cNvGrpSpPr/>
          <p:nvPr/>
        </p:nvGrpSpPr>
        <p:grpSpPr>
          <a:xfrm>
            <a:off x="1620042" y="1262484"/>
            <a:ext cx="8951916" cy="2211448"/>
            <a:chOff x="1582059" y="1275694"/>
            <a:chExt cx="8951916" cy="221144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6BD97E1-B78D-4824-BEF0-63E2186006DB}"/>
                </a:ext>
              </a:extLst>
            </p:cNvPr>
            <p:cNvGrpSpPr/>
            <p:nvPr/>
          </p:nvGrpSpPr>
          <p:grpSpPr>
            <a:xfrm>
              <a:off x="1582059" y="1275694"/>
              <a:ext cx="2685198" cy="1836103"/>
              <a:chOff x="6933132" y="1275694"/>
              <a:chExt cx="2685198" cy="183610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C97F164-30DF-452F-A77A-E82F91AC8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6933132" y="1275694"/>
                <a:ext cx="2685198" cy="155910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629EC1-20A6-4EE4-BE79-80832DB06CE2}"/>
                  </a:ext>
                </a:extLst>
              </p:cNvPr>
              <p:cNvSpPr txBox="1"/>
              <p:nvPr/>
            </p:nvSpPr>
            <p:spPr>
              <a:xfrm>
                <a:off x="6933134" y="2834798"/>
                <a:ext cx="2685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진화 구슬 비활성화 상태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1970E33-C789-430A-915D-ADE8A28E9EA0}"/>
                </a:ext>
              </a:extLst>
            </p:cNvPr>
            <p:cNvGrpSpPr/>
            <p:nvPr/>
          </p:nvGrpSpPr>
          <p:grpSpPr>
            <a:xfrm>
              <a:off x="4803421" y="1281707"/>
              <a:ext cx="5730554" cy="2205435"/>
              <a:chOff x="695321" y="1281707"/>
              <a:chExt cx="5730554" cy="220543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4A748826-9840-482B-81F6-E5ED8C7931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4" b="14197"/>
              <a:stretch/>
            </p:blipFill>
            <p:spPr>
              <a:xfrm>
                <a:off x="3740677" y="1281707"/>
                <a:ext cx="2685198" cy="155910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2B019DD-44FB-4F48-ACAA-2651CFB0F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950" b="14445"/>
              <a:stretch/>
            </p:blipFill>
            <p:spPr>
              <a:xfrm>
                <a:off x="695321" y="1281707"/>
                <a:ext cx="2685198" cy="155910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01D0E4-79BA-462B-AB12-9FC2B3E84797}"/>
                  </a:ext>
                </a:extLst>
              </p:cNvPr>
              <p:cNvSpPr txBox="1"/>
              <p:nvPr/>
            </p:nvSpPr>
            <p:spPr>
              <a:xfrm>
                <a:off x="695321" y="2848092"/>
                <a:ext cx="2685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필드에 소환된 추종자 클릭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995431-02D4-415B-8F3E-31706D44174F}"/>
                  </a:ext>
                </a:extLst>
              </p:cNvPr>
              <p:cNvSpPr txBox="1"/>
              <p:nvPr/>
            </p:nvSpPr>
            <p:spPr>
              <a:xfrm>
                <a:off x="3740675" y="2840811"/>
                <a:ext cx="26851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1. </a:t>
                </a:r>
                <a:r>
                  <a:rPr lang="ko-KR" altLang="en-US" sz="1200" b="1" dirty="0"/>
                  <a:t>클릭한 추종자 상태창</a:t>
                </a:r>
                <a:endParaRPr lang="en-US" altLang="ko-KR" sz="1200" b="1" dirty="0"/>
              </a:p>
              <a:p>
                <a:pPr algn="ctr"/>
                <a:r>
                  <a:rPr lang="ko-KR" altLang="en-US" sz="1200" b="1" dirty="0"/>
                  <a:t>진화 버튼이 없는 상태로 팝업</a:t>
                </a:r>
                <a:endParaRPr lang="en-US" altLang="ko-KR" sz="1200" b="1" dirty="0"/>
              </a:p>
              <a:p>
                <a:pPr algn="ctr"/>
                <a:r>
                  <a:rPr lang="en-US" altLang="ko-KR" sz="1200" b="1" dirty="0"/>
                  <a:t>2. </a:t>
                </a:r>
                <a:r>
                  <a:rPr lang="ko-KR" altLang="en-US" sz="1200" b="1" dirty="0"/>
                  <a:t>진화 가능까지 남은 턴 표기</a:t>
                </a:r>
                <a:endParaRPr lang="en-US" altLang="ko-KR" sz="1200" b="1" dirty="0"/>
              </a:p>
            </p:txBody>
          </p:sp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C67D4ADF-39C2-4815-8E29-42F79C9390DD}"/>
                  </a:ext>
                </a:extLst>
              </p:cNvPr>
              <p:cNvSpPr/>
              <p:nvPr/>
            </p:nvSpPr>
            <p:spPr>
              <a:xfrm>
                <a:off x="3441579" y="1945362"/>
                <a:ext cx="238036" cy="231794"/>
              </a:xfrm>
              <a:prstGeom prst="rightArrow">
                <a:avLst>
                  <a:gd name="adj1" fmla="val 33606"/>
                  <a:gd name="adj2" fmla="val 4272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E2CC371-81CD-4AB6-84E8-4397A8C986C4}"/>
              </a:ext>
            </a:extLst>
          </p:cNvPr>
          <p:cNvGrpSpPr/>
          <p:nvPr/>
        </p:nvGrpSpPr>
        <p:grpSpPr>
          <a:xfrm>
            <a:off x="1819128" y="3771522"/>
            <a:ext cx="8553746" cy="2212080"/>
            <a:chOff x="1819126" y="1711183"/>
            <a:chExt cx="8553746" cy="221208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A062712-D24A-49C5-A3B4-694D88D3E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8"/>
            <a:stretch/>
          </p:blipFill>
          <p:spPr>
            <a:xfrm>
              <a:off x="4864479" y="1717829"/>
              <a:ext cx="2685198" cy="155910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545287E-A379-4BCF-8CF5-1C98B9682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7687676" y="1711183"/>
              <a:ext cx="2685196" cy="155910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A8AD0AF-2F5B-42C7-BE0F-51A65B4E8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7" b="14074"/>
            <a:stretch/>
          </p:blipFill>
          <p:spPr>
            <a:xfrm>
              <a:off x="1819128" y="1717829"/>
              <a:ext cx="2685197" cy="15591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113B53-DE7F-4E92-B9E2-BEF89D2D4272}"/>
                </a:ext>
              </a:extLst>
            </p:cNvPr>
            <p:cNvSpPr txBox="1"/>
            <p:nvPr/>
          </p:nvSpPr>
          <p:spPr>
            <a:xfrm>
              <a:off x="1819126" y="3270286"/>
              <a:ext cx="26851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가능 턴 도달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759020-A664-4A2B-8C18-03585F1B40D3}"/>
                </a:ext>
              </a:extLst>
            </p:cNvPr>
            <p:cNvSpPr txBox="1"/>
            <p:nvPr/>
          </p:nvSpPr>
          <p:spPr>
            <a:xfrm>
              <a:off x="4864481" y="3276932"/>
              <a:ext cx="543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진화가능 텍스트 팝업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진화 구슬 활성화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en-US" altLang="ko-KR" sz="1200" b="1" dirty="0"/>
                <a:t>EP </a:t>
              </a:r>
              <a:r>
                <a:rPr lang="ko-KR" altLang="en-US" sz="1200" b="1" dirty="0"/>
                <a:t>표기</a:t>
              </a:r>
              <a:endParaRPr lang="en-US" altLang="ko-KR" sz="1200" b="1" dirty="0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E25E813C-C338-455B-AB07-67C2753C5593}"/>
                </a:ext>
              </a:extLst>
            </p:cNvPr>
            <p:cNvSpPr/>
            <p:nvPr/>
          </p:nvSpPr>
          <p:spPr>
            <a:xfrm>
              <a:off x="4565383" y="2381483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34A16FB0-B88A-4E82-A0EE-4999145512D0}"/>
              </a:ext>
            </a:extLst>
          </p:cNvPr>
          <p:cNvSpPr/>
          <p:nvPr/>
        </p:nvSpPr>
        <p:spPr>
          <a:xfrm>
            <a:off x="8536780" y="4862914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FA0A50B-B67B-4932-AC76-1E76283951B0}"/>
              </a:ext>
            </a:extLst>
          </p:cNvPr>
          <p:cNvSpPr/>
          <p:nvPr/>
        </p:nvSpPr>
        <p:spPr>
          <a:xfrm>
            <a:off x="6005929" y="1971912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0404EB-A96E-42DC-B261-98BAF5D53216}"/>
              </a:ext>
            </a:extLst>
          </p:cNvPr>
          <p:cNvSpPr/>
          <p:nvPr/>
        </p:nvSpPr>
        <p:spPr>
          <a:xfrm>
            <a:off x="7916127" y="1297961"/>
            <a:ext cx="951648" cy="1457381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BAA302A-304D-4DDA-A5C3-4E7EAB9D7D16}"/>
              </a:ext>
            </a:extLst>
          </p:cNvPr>
          <p:cNvSpPr/>
          <p:nvPr/>
        </p:nvSpPr>
        <p:spPr>
          <a:xfrm>
            <a:off x="8046595" y="2082275"/>
            <a:ext cx="690711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99FD03B-5B2A-41B4-9E71-F9908D83FF59}"/>
              </a:ext>
            </a:extLst>
          </p:cNvPr>
          <p:cNvSpPr/>
          <p:nvPr/>
        </p:nvSpPr>
        <p:spPr>
          <a:xfrm>
            <a:off x="5549855" y="4373172"/>
            <a:ext cx="1314449" cy="412750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0FDD6BF-0E30-42B6-80F2-955056CFB2C2}"/>
              </a:ext>
            </a:extLst>
          </p:cNvPr>
          <p:cNvSpPr/>
          <p:nvPr/>
        </p:nvSpPr>
        <p:spPr>
          <a:xfrm>
            <a:off x="3298031" y="4592998"/>
            <a:ext cx="359569" cy="3181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98022F4-A246-44CF-B754-062F45B907A9}"/>
              </a:ext>
            </a:extLst>
          </p:cNvPr>
          <p:cNvSpPr/>
          <p:nvPr/>
        </p:nvSpPr>
        <p:spPr>
          <a:xfrm>
            <a:off x="8656421" y="4893870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38FF529-4E75-4561-A3B0-2A436E83963B}"/>
              </a:ext>
            </a:extLst>
          </p:cNvPr>
          <p:cNvSpPr/>
          <p:nvPr/>
        </p:nvSpPr>
        <p:spPr>
          <a:xfrm>
            <a:off x="2466180" y="2371050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70F988-0690-403E-A73C-84A5E65A43D7}"/>
              </a:ext>
            </a:extLst>
          </p:cNvPr>
          <p:cNvGrpSpPr/>
          <p:nvPr/>
        </p:nvGrpSpPr>
        <p:grpSpPr>
          <a:xfrm>
            <a:off x="8836160" y="1345446"/>
            <a:ext cx="388232" cy="246221"/>
            <a:chOff x="8836160" y="1542853"/>
            <a:chExt cx="388232" cy="246221"/>
          </a:xfrm>
        </p:grpSpPr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78BA3000-1BB8-48CC-96D4-33A7AAA63DCC}"/>
                </a:ext>
              </a:extLst>
            </p:cNvPr>
            <p:cNvSpPr/>
            <p:nvPr/>
          </p:nvSpPr>
          <p:spPr>
            <a:xfrm rot="10800000">
              <a:off x="8836160" y="1550067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56FFB8-F8FC-46DD-853B-12B70A3A9352}"/>
                </a:ext>
              </a:extLst>
            </p:cNvPr>
            <p:cNvSpPr txBox="1"/>
            <p:nvPr/>
          </p:nvSpPr>
          <p:spPr>
            <a:xfrm>
              <a:off x="8953500" y="1542853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742A447-8A1C-47EF-82A8-693593ECBA59}"/>
              </a:ext>
            </a:extLst>
          </p:cNvPr>
          <p:cNvGrpSpPr/>
          <p:nvPr/>
        </p:nvGrpSpPr>
        <p:grpSpPr>
          <a:xfrm>
            <a:off x="8737306" y="2022573"/>
            <a:ext cx="388232" cy="246221"/>
            <a:chOff x="8737306" y="2219980"/>
            <a:chExt cx="388232" cy="246221"/>
          </a:xfrm>
        </p:grpSpPr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B1AD632C-FEAC-4971-B870-56911B55305E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06B655-2731-4909-9AE1-D41B160B04C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772252E-5FDB-4B5C-ADD1-662F7EC31698}"/>
              </a:ext>
            </a:extLst>
          </p:cNvPr>
          <p:cNvGrpSpPr/>
          <p:nvPr/>
        </p:nvGrpSpPr>
        <p:grpSpPr>
          <a:xfrm>
            <a:off x="6864304" y="4460379"/>
            <a:ext cx="388232" cy="246221"/>
            <a:chOff x="8737306" y="2219980"/>
            <a:chExt cx="388232" cy="246221"/>
          </a:xfrm>
        </p:grpSpPr>
        <p:sp>
          <p:nvSpPr>
            <p:cNvPr id="89" name="화살표: 오른쪽 88">
              <a:extLst>
                <a:ext uri="{FF2B5EF4-FFF2-40B4-BE49-F238E27FC236}">
                  <a16:creationId xmlns:a16="http://schemas.microsoft.com/office/drawing/2014/main" id="{234DED3A-81B4-42B7-B7F6-08935687D90E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30B4670-250A-4132-AFDA-A7DC98F2B4BE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2AD259F-1BD7-4E77-A514-A4CAAD21B29E}"/>
              </a:ext>
            </a:extLst>
          </p:cNvPr>
          <p:cNvGrpSpPr/>
          <p:nvPr/>
        </p:nvGrpSpPr>
        <p:grpSpPr>
          <a:xfrm rot="10800000">
            <a:off x="8109486" y="4936351"/>
            <a:ext cx="388232" cy="246221"/>
            <a:chOff x="8737306" y="2219980"/>
            <a:chExt cx="388232" cy="246221"/>
          </a:xfrm>
        </p:grpSpPr>
        <p:sp>
          <p:nvSpPr>
            <p:cNvPr id="92" name="화살표: 오른쪽 91">
              <a:extLst>
                <a:ext uri="{FF2B5EF4-FFF2-40B4-BE49-F238E27FC236}">
                  <a16:creationId xmlns:a16="http://schemas.microsoft.com/office/drawing/2014/main" id="{F7F43955-AC00-4AF0-A548-FA85FA39CAB1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D71A1CF-93C1-4FF1-93CA-D89B5F89F075}"/>
                </a:ext>
              </a:extLst>
            </p:cNvPr>
            <p:cNvSpPr txBox="1"/>
            <p:nvPr/>
          </p:nvSpPr>
          <p:spPr>
            <a:xfrm rot="10800000"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D741837-822F-4DCA-8E0D-354B7AE95EFE}"/>
              </a:ext>
            </a:extLst>
          </p:cNvPr>
          <p:cNvGrpSpPr/>
          <p:nvPr/>
        </p:nvGrpSpPr>
        <p:grpSpPr>
          <a:xfrm>
            <a:off x="8789195" y="4813240"/>
            <a:ext cx="388232" cy="246221"/>
            <a:chOff x="8737306" y="2219980"/>
            <a:chExt cx="388232" cy="246221"/>
          </a:xfrm>
        </p:grpSpPr>
        <p:sp>
          <p:nvSpPr>
            <p:cNvPr id="95" name="화살표: 오른쪽 94">
              <a:extLst>
                <a:ext uri="{FF2B5EF4-FFF2-40B4-BE49-F238E27FC236}">
                  <a16:creationId xmlns:a16="http://schemas.microsoft.com/office/drawing/2014/main" id="{2E4741A6-8A62-4FE5-A3A1-131C07C94DA8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2A2837F-DD83-4EF0-959C-F2A1713A8BEC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C4BAC5-CA67-47F1-B175-163A1CE19021}"/>
              </a:ext>
            </a:extLst>
          </p:cNvPr>
          <p:cNvSpPr txBox="1"/>
          <p:nvPr/>
        </p:nvSpPr>
        <p:spPr>
          <a:xfrm>
            <a:off x="6363492" y="3504727"/>
            <a:ext cx="5133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</a:t>
            </a:r>
            <a:r>
              <a:rPr lang="en-US" altLang="ko-KR" sz="1000" dirty="0"/>
              <a:t>6 </a:t>
            </a:r>
            <a:r>
              <a:rPr lang="ko-KR" altLang="en-US" sz="1000" dirty="0"/>
              <a:t>슬라이드에 추종자 상태창 차트에서 같이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1F9FFA-9FA4-46E2-9FAA-CCE931431689}"/>
              </a:ext>
            </a:extLst>
          </p:cNvPr>
          <p:cNvSpPr txBox="1"/>
          <p:nvPr/>
        </p:nvSpPr>
        <p:spPr>
          <a:xfrm>
            <a:off x="1206336" y="3445302"/>
            <a:ext cx="3512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추후 다른 문서에서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179CB4-4CDF-4B18-8A46-BADBC1DFEA90}"/>
              </a:ext>
            </a:extLst>
          </p:cNvPr>
          <p:cNvSpPr txBox="1"/>
          <p:nvPr/>
        </p:nvSpPr>
        <p:spPr>
          <a:xfrm>
            <a:off x="4343514" y="5996912"/>
            <a:ext cx="3512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해당 알고리즘에 대해서는 추후 다른 문서에서 설명한다</a:t>
            </a:r>
            <a:r>
              <a:rPr lang="en-US" altLang="ko-KR" sz="1000" dirty="0"/>
              <a:t>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3779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상태창 사용</a:t>
            </a:r>
            <a:r>
              <a:rPr lang="en-US" altLang="ko-KR" sz="2400" dirty="0"/>
              <a:t>) </a:t>
            </a: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F3A7A12-C7F2-418D-922D-69F2C804B838}"/>
              </a:ext>
            </a:extLst>
          </p:cNvPr>
          <p:cNvGrpSpPr/>
          <p:nvPr/>
        </p:nvGrpSpPr>
        <p:grpSpPr>
          <a:xfrm>
            <a:off x="3272803" y="1459891"/>
            <a:ext cx="5730550" cy="2024305"/>
            <a:chOff x="3272803" y="1459891"/>
            <a:chExt cx="5730550" cy="202430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6D76840-C984-4592-8375-73277771E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318156" y="1463430"/>
              <a:ext cx="2685196" cy="155910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C9C8A49-9821-4FCE-A81B-1C9EB6EEA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3272804" y="1459891"/>
              <a:ext cx="2685196" cy="155910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9DF73A-D17B-404B-8D52-449159683D96}"/>
                </a:ext>
              </a:extLst>
            </p:cNvPr>
            <p:cNvSpPr txBox="1"/>
            <p:nvPr/>
          </p:nvSpPr>
          <p:spPr>
            <a:xfrm>
              <a:off x="3272803" y="3018993"/>
              <a:ext cx="2685197" cy="21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필드에 소환된 추종자 클릭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A41FB3-CB84-41F9-A332-9D1D018E4BF1}"/>
                </a:ext>
              </a:extLst>
            </p:cNvPr>
            <p:cNvSpPr txBox="1"/>
            <p:nvPr/>
          </p:nvSpPr>
          <p:spPr>
            <a:xfrm>
              <a:off x="6318156" y="3022532"/>
              <a:ext cx="268519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1. </a:t>
              </a:r>
              <a:r>
                <a:rPr lang="ko-KR" altLang="en-US" sz="1200" b="1" dirty="0"/>
                <a:t>클릭한 추종자 상태창 팝업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2. </a:t>
              </a:r>
              <a:r>
                <a:rPr lang="ko-KR" altLang="en-US" sz="1200" b="1" dirty="0"/>
                <a:t>진화 버튼 팝업</a:t>
              </a:r>
              <a:endParaRPr lang="en-US" altLang="ko-KR" sz="1200" b="1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3E5557AE-752F-48E9-9BAC-F2E79EA57B43}"/>
                </a:ext>
              </a:extLst>
            </p:cNvPr>
            <p:cNvSpPr/>
            <p:nvPr/>
          </p:nvSpPr>
          <p:spPr>
            <a:xfrm>
              <a:off x="6019060" y="2123545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427CB6C-DAB9-4D16-B2C9-8F9D6A55A3AD}"/>
              </a:ext>
            </a:extLst>
          </p:cNvPr>
          <p:cNvGrpSpPr/>
          <p:nvPr/>
        </p:nvGrpSpPr>
        <p:grpSpPr>
          <a:xfrm>
            <a:off x="1819126" y="3840253"/>
            <a:ext cx="8553748" cy="2397877"/>
            <a:chOff x="1819126" y="3968084"/>
            <a:chExt cx="8553748" cy="239787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261D4E4-AEDB-49AF-81B0-F93D492A3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7687677" y="3968084"/>
              <a:ext cx="2685196" cy="155910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2474FC5-B8CC-4BAE-A375-21C8351E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1819126" y="3968084"/>
              <a:ext cx="2685196" cy="15591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0D4013-47F2-446A-AE9C-39BAC784FA77}"/>
                </a:ext>
              </a:extLst>
            </p:cNvPr>
            <p:cNvSpPr txBox="1"/>
            <p:nvPr/>
          </p:nvSpPr>
          <p:spPr>
            <a:xfrm>
              <a:off x="1819126" y="5527187"/>
              <a:ext cx="2685197" cy="2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추종자 상태창의 진화 버튼 클릭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BFAC7B-A39A-4E4D-8EBB-799628E174CE}"/>
                </a:ext>
              </a:extLst>
            </p:cNvPr>
            <p:cNvSpPr txBox="1"/>
            <p:nvPr/>
          </p:nvSpPr>
          <p:spPr>
            <a:xfrm>
              <a:off x="4864481" y="5534964"/>
              <a:ext cx="5508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상태창 닫기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en-US" altLang="ko-KR" sz="1200" b="1" dirty="0"/>
                <a:t>EP 1 </a:t>
              </a:r>
              <a:r>
                <a:rPr lang="ko-KR" altLang="en-US" sz="1200" b="1" dirty="0"/>
                <a:t>소비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진화 연출 출력</a:t>
              </a:r>
              <a:endParaRPr lang="en-US" altLang="ko-KR" sz="1200" b="1" dirty="0"/>
            </a:p>
            <a:p>
              <a:pPr marL="228600" indent="-228600" algn="ctr">
                <a:buAutoNum type="arabicPeriod"/>
              </a:pPr>
              <a:r>
                <a:rPr lang="ko-KR" altLang="en-US" sz="1200" b="1" dirty="0"/>
                <a:t>추종자 진화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36A708-E3DC-4679-91C5-1152792EE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4864479" y="3968085"/>
              <a:ext cx="2685197" cy="155910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4CB294C9-2E1D-4F10-95B6-2C4006B0855B}"/>
                </a:ext>
              </a:extLst>
            </p:cNvPr>
            <p:cNvSpPr/>
            <p:nvPr/>
          </p:nvSpPr>
          <p:spPr>
            <a:xfrm>
              <a:off x="4565383" y="4631738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99CF180-2CFF-4AC6-89EF-63959444ACF8}"/>
              </a:ext>
            </a:extLst>
          </p:cNvPr>
          <p:cNvSpPr/>
          <p:nvPr/>
        </p:nvSpPr>
        <p:spPr>
          <a:xfrm>
            <a:off x="4752937" y="2170555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658045A-498E-4075-A26C-18D8C4E72812}"/>
              </a:ext>
            </a:extLst>
          </p:cNvPr>
          <p:cNvSpPr/>
          <p:nvPr/>
        </p:nvSpPr>
        <p:spPr>
          <a:xfrm>
            <a:off x="6347677" y="1495368"/>
            <a:ext cx="951648" cy="1155757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9C4BEA5-A258-4235-B44A-C3320D8ABA34}"/>
              </a:ext>
            </a:extLst>
          </p:cNvPr>
          <p:cNvSpPr/>
          <p:nvPr/>
        </p:nvSpPr>
        <p:spPr>
          <a:xfrm>
            <a:off x="6500076" y="2043587"/>
            <a:ext cx="634150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EADA8AA-42B3-43EC-90E2-B4E7317FEE13}"/>
              </a:ext>
            </a:extLst>
          </p:cNvPr>
          <p:cNvSpPr/>
          <p:nvPr/>
        </p:nvSpPr>
        <p:spPr>
          <a:xfrm>
            <a:off x="1998561" y="4419256"/>
            <a:ext cx="634150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5922B2B-6BE4-44BF-AEC5-143A218681D9}"/>
              </a:ext>
            </a:extLst>
          </p:cNvPr>
          <p:cNvSpPr/>
          <p:nvPr/>
        </p:nvSpPr>
        <p:spPr>
          <a:xfrm>
            <a:off x="5833558" y="4956216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D1B7B89-EE93-4F62-B920-BF4B5A5A202C}"/>
              </a:ext>
            </a:extLst>
          </p:cNvPr>
          <p:cNvSpPr/>
          <p:nvPr/>
        </p:nvSpPr>
        <p:spPr>
          <a:xfrm>
            <a:off x="7687677" y="3840253"/>
            <a:ext cx="2685196" cy="155910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E5C8D52-B038-41A6-BDEB-93559CB9CDA8}"/>
              </a:ext>
            </a:extLst>
          </p:cNvPr>
          <p:cNvSpPr/>
          <p:nvPr/>
        </p:nvSpPr>
        <p:spPr>
          <a:xfrm>
            <a:off x="7741557" y="3948467"/>
            <a:ext cx="500743" cy="730652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D4D0D74-52F3-4383-A842-6E868BB50913}"/>
              </a:ext>
            </a:extLst>
          </p:cNvPr>
          <p:cNvGrpSpPr/>
          <p:nvPr/>
        </p:nvGrpSpPr>
        <p:grpSpPr>
          <a:xfrm>
            <a:off x="7290887" y="1495368"/>
            <a:ext cx="388232" cy="246221"/>
            <a:chOff x="8737306" y="2219980"/>
            <a:chExt cx="388232" cy="246221"/>
          </a:xfrm>
        </p:grpSpPr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CB55DAA6-C629-409D-9AF9-72738E6CB22D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D0D47FB-C8AD-4995-A2AC-3EA549896D93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1272B7-16C5-4B76-AF60-9E8E01546F91}"/>
              </a:ext>
            </a:extLst>
          </p:cNvPr>
          <p:cNvGrpSpPr/>
          <p:nvPr/>
        </p:nvGrpSpPr>
        <p:grpSpPr>
          <a:xfrm>
            <a:off x="7134226" y="1985547"/>
            <a:ext cx="388232" cy="246221"/>
            <a:chOff x="8737306" y="2219980"/>
            <a:chExt cx="388232" cy="246221"/>
          </a:xfrm>
        </p:grpSpPr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E3327E45-318B-42C7-AD7A-0D13684E95EA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5B2237-B89F-486E-8DC1-0C63EF1A1BC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AEA9EED-F11A-4B16-BE6E-D947292E786A}"/>
              </a:ext>
            </a:extLst>
          </p:cNvPr>
          <p:cNvGrpSpPr/>
          <p:nvPr/>
        </p:nvGrpSpPr>
        <p:grpSpPr>
          <a:xfrm>
            <a:off x="6012961" y="4886133"/>
            <a:ext cx="388232" cy="246221"/>
            <a:chOff x="8737306" y="2219980"/>
            <a:chExt cx="388232" cy="246221"/>
          </a:xfrm>
        </p:grpSpPr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EE21615D-E30D-4ED2-8F91-9E9C6DF8E499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E9222B-189A-49C7-BF0E-B96715377A2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8ECC8EA-0625-4780-B0A4-66862281B2B7}"/>
              </a:ext>
            </a:extLst>
          </p:cNvPr>
          <p:cNvGrpSpPr/>
          <p:nvPr/>
        </p:nvGrpSpPr>
        <p:grpSpPr>
          <a:xfrm>
            <a:off x="10426753" y="3840254"/>
            <a:ext cx="388232" cy="246221"/>
            <a:chOff x="8737306" y="2219980"/>
            <a:chExt cx="388232" cy="246221"/>
          </a:xfrm>
        </p:grpSpPr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608A069F-8593-423B-A6A6-708AA1949DB4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84B94A-B20B-4758-A96B-83049DACF0CD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D417862-EEEF-4600-B2A3-B0B8BFB906F7}"/>
              </a:ext>
            </a:extLst>
          </p:cNvPr>
          <p:cNvGrpSpPr/>
          <p:nvPr/>
        </p:nvGrpSpPr>
        <p:grpSpPr>
          <a:xfrm>
            <a:off x="8242300" y="3970239"/>
            <a:ext cx="388232" cy="246221"/>
            <a:chOff x="8737306" y="2219980"/>
            <a:chExt cx="388232" cy="246221"/>
          </a:xfrm>
        </p:grpSpPr>
        <p:sp>
          <p:nvSpPr>
            <p:cNvPr id="74" name="화살표: 오른쪽 73">
              <a:extLst>
                <a:ext uri="{FF2B5EF4-FFF2-40B4-BE49-F238E27FC236}">
                  <a16:creationId xmlns:a16="http://schemas.microsoft.com/office/drawing/2014/main" id="{B6965956-C38C-4D27-A4A8-45FC62888632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68BB264-BE3F-4061-AD95-DD6D7BFB33D2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4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C1FB84A-D280-45B3-9AE9-7E8ECBF8F794}"/>
              </a:ext>
            </a:extLst>
          </p:cNvPr>
          <p:cNvSpPr/>
          <p:nvPr/>
        </p:nvSpPr>
        <p:spPr>
          <a:xfrm>
            <a:off x="4899668" y="3882833"/>
            <a:ext cx="951648" cy="1073384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61A317-762F-463A-AEF2-4D3842F9D94F}"/>
              </a:ext>
            </a:extLst>
          </p:cNvPr>
          <p:cNvGrpSpPr/>
          <p:nvPr/>
        </p:nvGrpSpPr>
        <p:grpSpPr>
          <a:xfrm>
            <a:off x="5821288" y="3970239"/>
            <a:ext cx="388232" cy="246221"/>
            <a:chOff x="8737306" y="2219980"/>
            <a:chExt cx="388232" cy="246221"/>
          </a:xfrm>
        </p:grpSpPr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F2EADFA9-A1A0-49B7-9AF4-9633E02669B7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2F3D4C-695C-4745-967D-510674FC8A1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8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상태창 사용</a:t>
            </a:r>
            <a:r>
              <a:rPr lang="en-US" altLang="ko-KR" sz="2400" dirty="0"/>
              <a:t>)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A0C182-734A-438A-A13E-D08A3538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91" y="1268413"/>
            <a:ext cx="4968875" cy="4968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CB795A-4CB4-49C4-9A4D-654E4E94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579" y="1268413"/>
            <a:ext cx="2236630" cy="496887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E68282-9DBC-43E9-A111-FA34056C4FB0}"/>
              </a:ext>
            </a:extLst>
          </p:cNvPr>
          <p:cNvSpPr/>
          <p:nvPr/>
        </p:nvSpPr>
        <p:spPr>
          <a:xfrm>
            <a:off x="695324" y="1276880"/>
            <a:ext cx="1769532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추종자 상태창 차트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C55652DC-E3E8-4479-A9D1-75B6EDBBC6D2}"/>
              </a:ext>
            </a:extLst>
          </p:cNvPr>
          <p:cNvSpPr/>
          <p:nvPr/>
        </p:nvSpPr>
        <p:spPr>
          <a:xfrm>
            <a:off x="6095999" y="1276880"/>
            <a:ext cx="1921934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추종자 진화 버튼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진화 구슬</a:t>
            </a:r>
            <a:r>
              <a:rPr lang="en-US" altLang="ko-KR" sz="2400" dirty="0"/>
              <a:t>) </a:t>
            </a: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8E28E9-3727-4324-95BC-C33FA3F9248C}"/>
              </a:ext>
            </a:extLst>
          </p:cNvPr>
          <p:cNvGrpSpPr>
            <a:grpSpLocks noChangeAspect="1"/>
          </p:cNvGrpSpPr>
          <p:nvPr/>
        </p:nvGrpSpPr>
        <p:grpSpPr>
          <a:xfrm>
            <a:off x="1819126" y="3772504"/>
            <a:ext cx="2685196" cy="2020768"/>
            <a:chOff x="695323" y="1268412"/>
            <a:chExt cx="3533851" cy="265943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59C4497-7DF3-43DC-BFA7-848840C75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95323" y="1268412"/>
              <a:ext cx="3533850" cy="205185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1ACF9D-A8F5-4238-A778-CCC9B0DBAFEE}"/>
                </a:ext>
              </a:extLst>
            </p:cNvPr>
            <p:cNvSpPr txBox="1"/>
            <p:nvPr/>
          </p:nvSpPr>
          <p:spPr>
            <a:xfrm>
              <a:off x="695323" y="3320269"/>
              <a:ext cx="3533851" cy="60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구슬을 드래그 하여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추종자에게 아웃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12DA9799-BEEA-41F3-805C-D99E36F04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4864480" y="3772505"/>
            <a:ext cx="2685196" cy="155910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DE7FB52-888C-4728-A949-0C79152D27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7687678" y="3772505"/>
            <a:ext cx="2685195" cy="15591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E1F829B-887A-4F62-9CBB-F2105BE5A80D}"/>
              </a:ext>
            </a:extLst>
          </p:cNvPr>
          <p:cNvSpPr txBox="1"/>
          <p:nvPr/>
        </p:nvSpPr>
        <p:spPr>
          <a:xfrm>
            <a:off x="4864480" y="5332729"/>
            <a:ext cx="550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en-US" altLang="ko-KR" sz="1200" b="1" dirty="0"/>
              <a:t>EP 1 </a:t>
            </a:r>
            <a:r>
              <a:rPr lang="ko-KR" altLang="en-US" sz="1200" b="1" dirty="0"/>
              <a:t>소비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추종자 진화 연출 출력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추종자 진화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62F53FF8-5897-4D68-BF0D-2D9B46478DE2}"/>
              </a:ext>
            </a:extLst>
          </p:cNvPr>
          <p:cNvSpPr/>
          <p:nvPr/>
        </p:nvSpPr>
        <p:spPr>
          <a:xfrm>
            <a:off x="4565383" y="4436158"/>
            <a:ext cx="238036" cy="231794"/>
          </a:xfrm>
          <a:prstGeom prst="rightArrow">
            <a:avLst>
              <a:gd name="adj1" fmla="val 33606"/>
              <a:gd name="adj2" fmla="val 427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1971D16-91DC-4D47-9E97-B7CA1086B0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3512808" y="1676013"/>
            <a:ext cx="2474005" cy="143647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68BBE27-4008-4DC9-A441-56DF2B99589C}"/>
              </a:ext>
            </a:extLst>
          </p:cNvPr>
          <p:cNvSpPr txBox="1"/>
          <p:nvPr/>
        </p:nvSpPr>
        <p:spPr>
          <a:xfrm>
            <a:off x="3512809" y="3115753"/>
            <a:ext cx="2474006" cy="32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b="1" dirty="0"/>
              <a:t>진화 관련 텍스트 팝업 출력</a:t>
            </a:r>
            <a:endParaRPr lang="en-US" altLang="ko-KR" sz="1200" b="1" dirty="0"/>
          </a:p>
          <a:p>
            <a:pPr marL="228600" indent="-228600" algn="ctr">
              <a:buAutoNum type="arabicPeriod"/>
            </a:pPr>
            <a:r>
              <a:rPr lang="ko-KR" altLang="en-US" sz="1200" b="1" dirty="0"/>
              <a:t>진화 구슬 발광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75C40D-4095-4E68-9024-1259B29C3651}"/>
              </a:ext>
            </a:extLst>
          </p:cNvPr>
          <p:cNvSpPr txBox="1"/>
          <p:nvPr/>
        </p:nvSpPr>
        <p:spPr>
          <a:xfrm>
            <a:off x="700996" y="3110003"/>
            <a:ext cx="2473626" cy="193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진화 구슬 클릭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079F6AC-1675-4B44-83AF-838153695F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4197"/>
          <a:stretch/>
        </p:blipFill>
        <p:spPr>
          <a:xfrm>
            <a:off x="700998" y="1670483"/>
            <a:ext cx="2479241" cy="1439520"/>
          </a:xfrm>
          <a:prstGeom prst="rect">
            <a:avLst/>
          </a:prstGeom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EE37BEFB-75A7-46A1-98BD-D91338B6C173}"/>
              </a:ext>
            </a:extLst>
          </p:cNvPr>
          <p:cNvSpPr/>
          <p:nvPr/>
        </p:nvSpPr>
        <p:spPr>
          <a:xfrm>
            <a:off x="3236622" y="2283223"/>
            <a:ext cx="219803" cy="214039"/>
          </a:xfrm>
          <a:prstGeom prst="rightArrow">
            <a:avLst>
              <a:gd name="adj1" fmla="val 33606"/>
              <a:gd name="adj2" fmla="val 427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224A62D-AD5E-4556-B8D2-2B44F884850F}"/>
              </a:ext>
            </a:extLst>
          </p:cNvPr>
          <p:cNvGrpSpPr/>
          <p:nvPr/>
        </p:nvGrpSpPr>
        <p:grpSpPr>
          <a:xfrm>
            <a:off x="6204859" y="1682145"/>
            <a:ext cx="5291817" cy="1897975"/>
            <a:chOff x="3266606" y="3908675"/>
            <a:chExt cx="5730777" cy="205541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3BDEE60-A191-4CAB-A5E7-FE0E0BDAC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3272690" y="3908675"/>
              <a:ext cx="2679227" cy="1555637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99028C7-6C96-4A3D-ADAC-2A9DE49F1AA1}"/>
                </a:ext>
              </a:extLst>
            </p:cNvPr>
            <p:cNvSpPr txBox="1"/>
            <p:nvPr/>
          </p:nvSpPr>
          <p:spPr>
            <a:xfrm>
              <a:off x="3266606" y="5464128"/>
              <a:ext cx="2679228" cy="499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진화 구슬을 드래그 하여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추종자에게 마우스 오버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D78EB06-BD1A-4352-B50C-6D9858240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04" b="14197"/>
            <a:stretch/>
          </p:blipFill>
          <p:spPr>
            <a:xfrm>
              <a:off x="6318157" y="3908675"/>
              <a:ext cx="2679226" cy="155563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3EEE75F-2501-4422-A991-6013D220D6D5}"/>
                </a:ext>
              </a:extLst>
            </p:cNvPr>
            <p:cNvSpPr txBox="1"/>
            <p:nvPr/>
          </p:nvSpPr>
          <p:spPr>
            <a:xfrm>
              <a:off x="6318156" y="5464128"/>
              <a:ext cx="2679227" cy="210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추종자 상태창 출력</a:t>
              </a:r>
            </a:p>
          </p:txBody>
        </p:sp>
        <p:sp>
          <p:nvSpPr>
            <p:cNvPr id="64" name="화살표: 오른쪽 63">
              <a:extLst>
                <a:ext uri="{FF2B5EF4-FFF2-40B4-BE49-F238E27FC236}">
                  <a16:creationId xmlns:a16="http://schemas.microsoft.com/office/drawing/2014/main" id="{2B068A50-2024-4FCA-88DC-C7A9BDD1562A}"/>
                </a:ext>
              </a:extLst>
            </p:cNvPr>
            <p:cNvSpPr/>
            <p:nvPr/>
          </p:nvSpPr>
          <p:spPr>
            <a:xfrm>
              <a:off x="6019060" y="4570596"/>
              <a:ext cx="238036" cy="231794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36F47CEB-EEB5-4F6B-906F-401CDDE8C7A8}"/>
              </a:ext>
            </a:extLst>
          </p:cNvPr>
          <p:cNvSpPr/>
          <p:nvPr/>
        </p:nvSpPr>
        <p:spPr>
          <a:xfrm>
            <a:off x="1469230" y="2624995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0F30290-D1F5-4DB4-87B3-FDFD6AF95D59}"/>
              </a:ext>
            </a:extLst>
          </p:cNvPr>
          <p:cNvSpPr/>
          <p:nvPr/>
        </p:nvSpPr>
        <p:spPr>
          <a:xfrm>
            <a:off x="4115660" y="2228293"/>
            <a:ext cx="1270728" cy="130143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96FE601-A55A-46F9-9863-8A5A1B50F02C}"/>
              </a:ext>
            </a:extLst>
          </p:cNvPr>
          <p:cNvSpPr/>
          <p:nvPr/>
        </p:nvSpPr>
        <p:spPr>
          <a:xfrm>
            <a:off x="4281080" y="2684183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AE646D-D64F-4A64-B593-20742D60A4D2}"/>
              </a:ext>
            </a:extLst>
          </p:cNvPr>
          <p:cNvSpPr/>
          <p:nvPr/>
        </p:nvSpPr>
        <p:spPr>
          <a:xfrm>
            <a:off x="6987346" y="2690533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FA16268-0399-46C4-BFA6-3BFD7CD839BC}"/>
              </a:ext>
            </a:extLst>
          </p:cNvPr>
          <p:cNvSpPr/>
          <p:nvPr/>
        </p:nvSpPr>
        <p:spPr>
          <a:xfrm>
            <a:off x="7554438" y="2309623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4EC1FF6-D805-458F-9777-DB9B7595761F}"/>
              </a:ext>
            </a:extLst>
          </p:cNvPr>
          <p:cNvSpPr/>
          <p:nvPr/>
        </p:nvSpPr>
        <p:spPr>
          <a:xfrm>
            <a:off x="9049718" y="1708426"/>
            <a:ext cx="877713" cy="829987"/>
          </a:xfrm>
          <a:prstGeom prst="roundRect">
            <a:avLst>
              <a:gd name="adj" fmla="val 6912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8A3BA8C-F5A5-452D-8C30-446A52BED4EF}"/>
              </a:ext>
            </a:extLst>
          </p:cNvPr>
          <p:cNvSpPr/>
          <p:nvPr/>
        </p:nvSpPr>
        <p:spPr>
          <a:xfrm>
            <a:off x="2669238" y="4883067"/>
            <a:ext cx="340519" cy="3514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F68A942-CCF5-4B9C-B80C-2D79B94A993D}"/>
              </a:ext>
            </a:extLst>
          </p:cNvPr>
          <p:cNvSpPr/>
          <p:nvPr/>
        </p:nvSpPr>
        <p:spPr>
          <a:xfrm>
            <a:off x="3294309" y="4466250"/>
            <a:ext cx="357563" cy="40340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350F306-3F40-4C22-A9F9-E647DDF0AF53}"/>
              </a:ext>
            </a:extLst>
          </p:cNvPr>
          <p:cNvSpPr/>
          <p:nvPr/>
        </p:nvSpPr>
        <p:spPr>
          <a:xfrm>
            <a:off x="5833558" y="4891306"/>
            <a:ext cx="132774" cy="106056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520C464-7422-4B06-9445-FEC149C28792}"/>
              </a:ext>
            </a:extLst>
          </p:cNvPr>
          <p:cNvSpPr/>
          <p:nvPr/>
        </p:nvSpPr>
        <p:spPr>
          <a:xfrm>
            <a:off x="7687677" y="3779311"/>
            <a:ext cx="2685196" cy="155910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FFC7A4A-CFB2-4EEF-B734-2F9C3C8D89CB}"/>
              </a:ext>
            </a:extLst>
          </p:cNvPr>
          <p:cNvSpPr/>
          <p:nvPr/>
        </p:nvSpPr>
        <p:spPr>
          <a:xfrm>
            <a:off x="7741557" y="3887525"/>
            <a:ext cx="500743" cy="730652"/>
          </a:xfrm>
          <a:prstGeom prst="roundRect">
            <a:avLst>
              <a:gd name="adj" fmla="val 741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C50734B-882D-4E33-9C22-AF933CBD915B}"/>
              </a:ext>
            </a:extLst>
          </p:cNvPr>
          <p:cNvGrpSpPr/>
          <p:nvPr/>
        </p:nvGrpSpPr>
        <p:grpSpPr>
          <a:xfrm>
            <a:off x="5374969" y="2166043"/>
            <a:ext cx="388232" cy="246221"/>
            <a:chOff x="8737306" y="2219980"/>
            <a:chExt cx="388232" cy="246221"/>
          </a:xfrm>
        </p:grpSpPr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EB24CAB8-BB86-43E7-A0F2-1A4AEFC5291B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F7FA9F-CE32-4F20-A29A-F4B2CDD9EBE6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7E9D48D-DFD6-4BD8-A44C-1E826FC149ED}"/>
              </a:ext>
            </a:extLst>
          </p:cNvPr>
          <p:cNvGrpSpPr/>
          <p:nvPr/>
        </p:nvGrpSpPr>
        <p:grpSpPr>
          <a:xfrm>
            <a:off x="4611808" y="2743722"/>
            <a:ext cx="388232" cy="246221"/>
            <a:chOff x="8737306" y="2219980"/>
            <a:chExt cx="388232" cy="246221"/>
          </a:xfrm>
        </p:grpSpPr>
        <p:sp>
          <p:nvSpPr>
            <p:cNvPr id="81" name="화살표: 오른쪽 80">
              <a:extLst>
                <a:ext uri="{FF2B5EF4-FFF2-40B4-BE49-F238E27FC236}">
                  <a16:creationId xmlns:a16="http://schemas.microsoft.com/office/drawing/2014/main" id="{F63F4ADA-1522-4D2B-9D3B-7351788482EC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E934CB-2577-4BC9-9285-9AFE4D8944E0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00A01C7-2CFD-403D-BD57-1F17BDF89F1F}"/>
              </a:ext>
            </a:extLst>
          </p:cNvPr>
          <p:cNvCxnSpPr/>
          <p:nvPr/>
        </p:nvCxnSpPr>
        <p:spPr>
          <a:xfrm flipV="1">
            <a:off x="7157605" y="2538413"/>
            <a:ext cx="552883" cy="327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010DEF2-1954-4273-B04B-E80C36875E7E}"/>
              </a:ext>
            </a:extLst>
          </p:cNvPr>
          <p:cNvCxnSpPr/>
          <p:nvPr/>
        </p:nvCxnSpPr>
        <p:spPr>
          <a:xfrm flipV="1">
            <a:off x="2839766" y="4732712"/>
            <a:ext cx="552883" cy="327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6B02B8A-3E4D-475D-88EE-7B385DB20748}"/>
              </a:ext>
            </a:extLst>
          </p:cNvPr>
          <p:cNvGrpSpPr/>
          <p:nvPr/>
        </p:nvGrpSpPr>
        <p:grpSpPr>
          <a:xfrm>
            <a:off x="5986903" y="4821223"/>
            <a:ext cx="388232" cy="246221"/>
            <a:chOff x="8737306" y="2219980"/>
            <a:chExt cx="388232" cy="246221"/>
          </a:xfrm>
        </p:grpSpPr>
        <p:sp>
          <p:nvSpPr>
            <p:cNvPr id="96" name="화살표: 오른쪽 95">
              <a:extLst>
                <a:ext uri="{FF2B5EF4-FFF2-40B4-BE49-F238E27FC236}">
                  <a16:creationId xmlns:a16="http://schemas.microsoft.com/office/drawing/2014/main" id="{82C0AC2F-A24B-49DB-8102-19CBAFF1F147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C33824-3856-4F9F-B422-F7D7D2957127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483BFF1-1DA6-442A-9DD6-51B3010E21A9}"/>
              </a:ext>
            </a:extLst>
          </p:cNvPr>
          <p:cNvGrpSpPr/>
          <p:nvPr/>
        </p:nvGrpSpPr>
        <p:grpSpPr>
          <a:xfrm>
            <a:off x="10372873" y="3772504"/>
            <a:ext cx="388232" cy="246221"/>
            <a:chOff x="8737306" y="2219980"/>
            <a:chExt cx="388232" cy="246221"/>
          </a:xfrm>
        </p:grpSpPr>
        <p:sp>
          <p:nvSpPr>
            <p:cNvPr id="99" name="화살표: 오른쪽 98">
              <a:extLst>
                <a:ext uri="{FF2B5EF4-FFF2-40B4-BE49-F238E27FC236}">
                  <a16:creationId xmlns:a16="http://schemas.microsoft.com/office/drawing/2014/main" id="{29035365-3803-490F-A54A-947D324CDA99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D8AFA6-E932-4EED-BBB7-5A13D436ADF5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2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96262AB-FBF7-4AEF-B17D-FAA80EEC2B1E}"/>
              </a:ext>
            </a:extLst>
          </p:cNvPr>
          <p:cNvGrpSpPr/>
          <p:nvPr/>
        </p:nvGrpSpPr>
        <p:grpSpPr>
          <a:xfrm>
            <a:off x="8242300" y="3895614"/>
            <a:ext cx="388232" cy="246221"/>
            <a:chOff x="8737306" y="2219980"/>
            <a:chExt cx="388232" cy="246221"/>
          </a:xfrm>
        </p:grpSpPr>
        <p:sp>
          <p:nvSpPr>
            <p:cNvPr id="102" name="화살표: 오른쪽 101">
              <a:extLst>
                <a:ext uri="{FF2B5EF4-FFF2-40B4-BE49-F238E27FC236}">
                  <a16:creationId xmlns:a16="http://schemas.microsoft.com/office/drawing/2014/main" id="{D06966DA-5411-4B14-BF23-293DD51DD14A}"/>
                </a:ext>
              </a:extLst>
            </p:cNvPr>
            <p:cNvSpPr/>
            <p:nvPr/>
          </p:nvSpPr>
          <p:spPr>
            <a:xfrm rot="10800000">
              <a:off x="8737306" y="2227194"/>
              <a:ext cx="388232" cy="231794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1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47AC099-9871-4807-AD46-5D739E72A412}"/>
                </a:ext>
              </a:extLst>
            </p:cNvPr>
            <p:cNvSpPr txBox="1"/>
            <p:nvPr/>
          </p:nvSpPr>
          <p:spPr>
            <a:xfrm>
              <a:off x="8854646" y="2219980"/>
              <a:ext cx="27089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3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41AD59-AAE4-4275-BCA3-F947020831A5}"/>
              </a:ext>
            </a:extLst>
          </p:cNvPr>
          <p:cNvSpPr txBox="1"/>
          <p:nvPr/>
        </p:nvSpPr>
        <p:spPr>
          <a:xfrm>
            <a:off x="742333" y="5775623"/>
            <a:ext cx="486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(EP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</a:t>
            </a:r>
            <a:r>
              <a:rPr lang="en-US" altLang="ko-KR" sz="1200" dirty="0"/>
              <a:t>EP</a:t>
            </a:r>
            <a:r>
              <a:rPr lang="ko-KR" altLang="en-US" sz="1200" dirty="0"/>
              <a:t>를 사용하지 않는 진화가 가능한 추종자가 있을 경우</a:t>
            </a:r>
            <a:endParaRPr lang="en-US" altLang="ko-KR" sz="1200" dirty="0"/>
          </a:p>
          <a:p>
            <a:r>
              <a:rPr lang="ko-KR" altLang="en-US" sz="1200" dirty="0"/>
              <a:t>해당 추종자에게만 진화 구슬을 드래그 아웃할 수 있다</a:t>
            </a:r>
            <a:r>
              <a:rPr lang="en-US" altLang="ko-KR" sz="1200" dirty="0"/>
              <a:t>.)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069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진화</a:t>
            </a:r>
            <a:r>
              <a:rPr lang="en-US" altLang="ko-KR" sz="2400" dirty="0"/>
              <a:t>(</a:t>
            </a:r>
            <a:r>
              <a:rPr lang="ko-KR" altLang="en-US" sz="2400" dirty="0"/>
              <a:t>진화 구슬</a:t>
            </a:r>
            <a:r>
              <a:rPr lang="en-US" altLang="ko-KR" sz="2400" dirty="0"/>
              <a:t>)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0A44F-F61F-435B-B118-869DC98E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268413"/>
            <a:ext cx="3564928" cy="4968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B84484-1B42-44E2-B06F-49F9CABD2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35" y="1268413"/>
            <a:ext cx="2491516" cy="4968876"/>
          </a:xfrm>
          <a:prstGeom prst="rect">
            <a:avLst/>
          </a:prstGeom>
        </p:spPr>
      </p:pic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E583D0C-F51A-44D5-8F42-EA52ABF6BE20}"/>
              </a:ext>
            </a:extLst>
          </p:cNvPr>
          <p:cNvSpPr/>
          <p:nvPr/>
        </p:nvSpPr>
        <p:spPr>
          <a:xfrm>
            <a:off x="695324" y="1276880"/>
            <a:ext cx="1920876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진화 구슬 드래그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88722444-236F-4E69-BFDC-F9EAFF8DED5F}"/>
              </a:ext>
            </a:extLst>
          </p:cNvPr>
          <p:cNvSpPr/>
          <p:nvPr/>
        </p:nvSpPr>
        <p:spPr>
          <a:xfrm>
            <a:off x="6095999" y="1276880"/>
            <a:ext cx="2252134" cy="33178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진화 구슬 드래그 아웃 차트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55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 진화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추종자 진화 알고리즘</a:t>
            </a:r>
            <a:endParaRPr lang="en-US" altLang="ko-KR" sz="2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1A355B-1FDB-4BEB-B25A-07043A876CDF}"/>
              </a:ext>
            </a:extLst>
          </p:cNvPr>
          <p:cNvGrpSpPr>
            <a:grpSpLocks noChangeAspect="1"/>
          </p:cNvGrpSpPr>
          <p:nvPr/>
        </p:nvGrpSpPr>
        <p:grpSpPr>
          <a:xfrm>
            <a:off x="2673588" y="1396015"/>
            <a:ext cx="6844823" cy="2055811"/>
            <a:chOff x="695324" y="1268413"/>
            <a:chExt cx="6157110" cy="184925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EA4F72D-683C-4829-B4BB-9219C2EA4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7" b="15432"/>
            <a:stretch/>
          </p:blipFill>
          <p:spPr>
            <a:xfrm>
              <a:off x="695324" y="1268413"/>
              <a:ext cx="2821243" cy="157226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2F4713-3768-4EE1-9B81-C4CED1191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7" b="15432"/>
            <a:stretch/>
          </p:blipFill>
          <p:spPr>
            <a:xfrm>
              <a:off x="4031191" y="1268413"/>
              <a:ext cx="2821243" cy="15722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A31182-369D-4457-B0CD-38B97DB48E92}"/>
                </a:ext>
              </a:extLst>
            </p:cNvPr>
            <p:cNvSpPr txBox="1"/>
            <p:nvPr/>
          </p:nvSpPr>
          <p:spPr>
            <a:xfrm>
              <a:off x="695324" y="2840673"/>
              <a:ext cx="28212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추종자 진화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909EBDD4-87BE-4F46-A436-BF74340497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5308" y="1914568"/>
              <a:ext cx="377142" cy="367252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9D4194B-19B1-4944-971B-DF2F4EF9B8EF}"/>
              </a:ext>
            </a:extLst>
          </p:cNvPr>
          <p:cNvSpPr txBox="1"/>
          <p:nvPr/>
        </p:nvSpPr>
        <p:spPr>
          <a:xfrm>
            <a:off x="695326" y="4076563"/>
            <a:ext cx="27904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1. </a:t>
            </a:r>
            <a:r>
              <a:rPr lang="ko-KR" altLang="en-US" sz="1100" b="1" dirty="0"/>
              <a:t>추종자 능력치 변화</a:t>
            </a:r>
            <a:endParaRPr lang="en-US" altLang="ko-KR" sz="1100" b="1" dirty="0"/>
          </a:p>
          <a:p>
            <a:r>
              <a:rPr lang="en-US" altLang="ko-KR" sz="1100" b="1" dirty="0"/>
              <a:t>(</a:t>
            </a:r>
            <a:r>
              <a:rPr lang="ko-KR" altLang="en-US" sz="1100" b="1" dirty="0"/>
              <a:t>기존의 입은 피해 및 변화를 유지한다</a:t>
            </a:r>
            <a:r>
              <a:rPr lang="en-US" altLang="ko-KR" sz="1100" b="1" dirty="0"/>
              <a:t>.)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697BFA2-E7C0-4D8B-8A45-7ED76DE5B16B}"/>
              </a:ext>
            </a:extLst>
          </p:cNvPr>
          <p:cNvGrpSpPr/>
          <p:nvPr/>
        </p:nvGrpSpPr>
        <p:grpSpPr>
          <a:xfrm>
            <a:off x="831520" y="4749477"/>
            <a:ext cx="2072594" cy="894304"/>
            <a:chOff x="831520" y="4554633"/>
            <a:chExt cx="2072594" cy="8943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FBDF4B0-3DCF-4EF3-9208-BB8F5D2F4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32" t="44935" r="48397" b="30876"/>
            <a:stretch/>
          </p:blipFill>
          <p:spPr>
            <a:xfrm>
              <a:off x="971985" y="4554633"/>
              <a:ext cx="582795" cy="6466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20DB67-A8F1-4715-9B39-4674C3DD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28" t="44935" r="48201" b="30876"/>
            <a:stretch/>
          </p:blipFill>
          <p:spPr>
            <a:xfrm>
              <a:off x="2177908" y="4554633"/>
              <a:ext cx="582795" cy="646654"/>
            </a:xfrm>
            <a:prstGeom prst="rect">
              <a:avLst/>
            </a:prstGeom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54B7E366-59BE-4188-88A0-6816D30BB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715" y="4769850"/>
              <a:ext cx="223256" cy="217401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78BA8A-EFE2-41A4-A5F8-13D085B7D9FD}"/>
                </a:ext>
              </a:extLst>
            </p:cNvPr>
            <p:cNvSpPr txBox="1"/>
            <p:nvPr/>
          </p:nvSpPr>
          <p:spPr>
            <a:xfrm>
              <a:off x="831520" y="5202716"/>
              <a:ext cx="8637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진화 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216DDD-B7C1-4EF4-9559-9DE4B03724E9}"/>
                </a:ext>
              </a:extLst>
            </p:cNvPr>
            <p:cNvSpPr txBox="1"/>
            <p:nvPr/>
          </p:nvSpPr>
          <p:spPr>
            <a:xfrm>
              <a:off x="2040390" y="5202716"/>
              <a:ext cx="8637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진화 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80B76D-8F97-44C3-A0ED-61177A94CA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7080" y="4877159"/>
              <a:ext cx="290696" cy="290696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4A9D0B0-B518-43E4-A1EE-AAC19CEB6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0007" y="4877159"/>
              <a:ext cx="290696" cy="290696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830017-28A8-43AB-B901-D7970DD37D3D}"/>
              </a:ext>
            </a:extLst>
          </p:cNvPr>
          <p:cNvSpPr txBox="1"/>
          <p:nvPr/>
        </p:nvSpPr>
        <p:spPr>
          <a:xfrm>
            <a:off x="3485739" y="4021275"/>
            <a:ext cx="4389229" cy="59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2. </a:t>
            </a:r>
            <a:r>
              <a:rPr lang="ko-KR" altLang="en-US" sz="1100" b="1" dirty="0"/>
              <a:t>추종자에게 </a:t>
            </a:r>
            <a:r>
              <a:rPr lang="en-US" altLang="ko-KR" sz="1100" b="1" dirty="0"/>
              <a:t>[</a:t>
            </a:r>
            <a:r>
              <a:rPr lang="ko-KR" altLang="en-US" sz="1100" b="1" dirty="0"/>
              <a:t>돌진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진화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 부여</a:t>
            </a:r>
            <a:endParaRPr lang="en-US" altLang="ko-KR" sz="1100" b="1" dirty="0"/>
          </a:p>
          <a:p>
            <a:r>
              <a:rPr lang="en-US" altLang="ko-KR" sz="1100" b="1" dirty="0"/>
              <a:t>([</a:t>
            </a:r>
            <a:r>
              <a:rPr lang="ko-KR" altLang="en-US" sz="1100" b="1" dirty="0"/>
              <a:t>돌진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진화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는 진화한 턴 상대 추종자를 공격할 수 있는 효과이며</a:t>
            </a:r>
            <a:r>
              <a:rPr lang="en-US" altLang="ko-KR" sz="1100" b="1" dirty="0"/>
              <a:t>,</a:t>
            </a:r>
          </a:p>
          <a:p>
            <a:r>
              <a:rPr lang="ko-KR" altLang="en-US" sz="1100" b="1" dirty="0"/>
              <a:t>추종자는 기본적으로 한 턴에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번만 공격 가능하다</a:t>
            </a:r>
            <a:r>
              <a:rPr lang="en-US" altLang="ko-KR" sz="1100" b="1" dirty="0"/>
              <a:t>.)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C77A2EE-D816-4C80-9D58-DEDC30C2A42B}"/>
              </a:ext>
            </a:extLst>
          </p:cNvPr>
          <p:cNvGrpSpPr/>
          <p:nvPr/>
        </p:nvGrpSpPr>
        <p:grpSpPr>
          <a:xfrm>
            <a:off x="3655506" y="4753954"/>
            <a:ext cx="2045721" cy="1108747"/>
            <a:chOff x="3553955" y="4438739"/>
            <a:chExt cx="2045721" cy="110874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4CB65F-7536-4A49-814E-EDADAC088126}"/>
                </a:ext>
              </a:extLst>
            </p:cNvPr>
            <p:cNvSpPr txBox="1"/>
            <p:nvPr/>
          </p:nvSpPr>
          <p:spPr>
            <a:xfrm>
              <a:off x="3553956" y="5147376"/>
              <a:ext cx="2045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이번 턴 공격을 하지 않고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진화한 추종자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4D18F8F-470B-47F8-AA15-E4F418F4B8D9}"/>
                </a:ext>
              </a:extLst>
            </p:cNvPr>
            <p:cNvGrpSpPr/>
            <p:nvPr/>
          </p:nvGrpSpPr>
          <p:grpSpPr>
            <a:xfrm>
              <a:off x="3553955" y="4438739"/>
              <a:ext cx="2045721" cy="696581"/>
              <a:chOff x="3762396" y="4438739"/>
              <a:chExt cx="2045721" cy="696581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9BD5632-127F-4C8E-8CF1-DF49B9109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540" t="42281" r="41332" b="30544"/>
              <a:stretch/>
            </p:blipFill>
            <p:spPr>
              <a:xfrm>
                <a:off x="3762396" y="4438739"/>
                <a:ext cx="582795" cy="664647"/>
              </a:xfrm>
              <a:prstGeom prst="rect">
                <a:avLst/>
              </a:prstGeom>
            </p:spPr>
          </p:pic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70AD905-27ED-4120-A2F0-14C35F8C1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9342" y="4834532"/>
                <a:ext cx="258042" cy="59745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A99221-82E9-45C9-8780-70B67CF13BCC}"/>
                  </a:ext>
                </a:extLst>
              </p:cNvPr>
              <p:cNvSpPr txBox="1"/>
              <p:nvPr/>
            </p:nvSpPr>
            <p:spPr>
              <a:xfrm>
                <a:off x="4458783" y="4735210"/>
                <a:ext cx="13493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/>
                  <a:t>추종자 공격 가능을 표기하는 테두리</a:t>
                </a: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0D91936-22A1-4B94-98D4-F9D68719FCC9}"/>
              </a:ext>
            </a:extLst>
          </p:cNvPr>
          <p:cNvSpPr txBox="1"/>
          <p:nvPr/>
        </p:nvSpPr>
        <p:spPr>
          <a:xfrm>
            <a:off x="7870453" y="4076563"/>
            <a:ext cx="3626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3. [</a:t>
            </a:r>
            <a:r>
              <a:rPr lang="ko-KR" altLang="en-US" sz="1100" b="1" dirty="0"/>
              <a:t>진화시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 효과 보유 시 효과 적용</a:t>
            </a:r>
            <a:endParaRPr lang="en-US" altLang="ko-KR" sz="1100" b="1" dirty="0"/>
          </a:p>
          <a:p>
            <a:r>
              <a:rPr lang="en-US" altLang="ko-KR" sz="1100" b="1" dirty="0"/>
              <a:t>([</a:t>
            </a:r>
            <a:r>
              <a:rPr lang="ko-KR" altLang="en-US" sz="1100" b="1" dirty="0"/>
              <a:t>진화시</a:t>
            </a:r>
            <a:r>
              <a:rPr lang="en-US" altLang="ko-KR" sz="1100" b="1" dirty="0"/>
              <a:t>] </a:t>
            </a:r>
            <a:r>
              <a:rPr lang="ko-KR" altLang="en-US" sz="1100" b="1" dirty="0"/>
              <a:t>효과는 추종자 진화시 발동되는 효과이다</a:t>
            </a:r>
            <a:r>
              <a:rPr lang="en-US" altLang="ko-KR" sz="1100" b="1" dirty="0"/>
              <a:t>.)</a:t>
            </a:r>
            <a:endParaRPr lang="ko-KR" altLang="en-US" sz="1100" b="1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1D4BD7-C991-4972-ACDB-8C5DCA509815}"/>
              </a:ext>
            </a:extLst>
          </p:cNvPr>
          <p:cNvGrpSpPr/>
          <p:nvPr/>
        </p:nvGrpSpPr>
        <p:grpSpPr>
          <a:xfrm>
            <a:off x="7992930" y="4749477"/>
            <a:ext cx="3374532" cy="949258"/>
            <a:chOff x="7992930" y="4572673"/>
            <a:chExt cx="3374532" cy="94925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8651FA7-AB83-4F26-A3FA-F5EFCFE8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84" r="62837" b="52702"/>
            <a:stretch/>
          </p:blipFill>
          <p:spPr>
            <a:xfrm>
              <a:off x="7992930" y="4579698"/>
              <a:ext cx="1473944" cy="63043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49E051D-9F46-4109-A41C-2E53D9756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4" t="58614" b="15432"/>
            <a:stretch/>
          </p:blipFill>
          <p:spPr>
            <a:xfrm>
              <a:off x="10702372" y="4572673"/>
              <a:ext cx="608531" cy="69154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01E5EA1-D9A9-4213-9916-018813D97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4" t="58614" b="15432"/>
            <a:stretch/>
          </p:blipFill>
          <p:spPr>
            <a:xfrm>
              <a:off x="9720789" y="4579698"/>
              <a:ext cx="608530" cy="69154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1DA452-F7E6-4285-B4A0-CB9DE165CFAE}"/>
                </a:ext>
              </a:extLst>
            </p:cNvPr>
            <p:cNvSpPr txBox="1"/>
            <p:nvPr/>
          </p:nvSpPr>
          <p:spPr>
            <a:xfrm>
              <a:off x="7992931" y="5210129"/>
              <a:ext cx="1473943" cy="22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[</a:t>
              </a:r>
              <a:r>
                <a:rPr lang="ko-KR" altLang="en-US" sz="1000" b="1" dirty="0"/>
                <a:t>진화시</a:t>
              </a:r>
              <a:r>
                <a:rPr lang="en-US" altLang="ko-KR" sz="1000" b="1" dirty="0"/>
                <a:t>] </a:t>
              </a:r>
              <a:r>
                <a:rPr lang="ko-KR" altLang="en-US" sz="1000" b="1" dirty="0"/>
                <a:t>효과</a:t>
              </a:r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7E43DBB7-3714-4495-86CC-7F1FDB74FC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4217" y="4818438"/>
              <a:ext cx="223256" cy="217401"/>
            </a:xfrm>
            <a:prstGeom prst="rightArrow">
              <a:avLst>
                <a:gd name="adj1" fmla="val 33606"/>
                <a:gd name="adj2" fmla="val 4272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EA048B-0FAE-4102-9041-C435EDC398FB}"/>
                </a:ext>
              </a:extLst>
            </p:cNvPr>
            <p:cNvSpPr txBox="1"/>
            <p:nvPr/>
          </p:nvSpPr>
          <p:spPr>
            <a:xfrm>
              <a:off x="9664227" y="5275710"/>
              <a:ext cx="17032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[</a:t>
              </a:r>
              <a:r>
                <a:rPr lang="ko-KR" altLang="en-US" sz="1000" b="1" dirty="0"/>
                <a:t>진화시</a:t>
              </a:r>
              <a:r>
                <a:rPr lang="en-US" altLang="ko-KR" sz="1000" b="1" dirty="0"/>
                <a:t>] </a:t>
              </a:r>
              <a:r>
                <a:rPr lang="ko-KR" altLang="en-US" sz="1000" b="1" dirty="0"/>
                <a:t>효과로 인한 변화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C847291-7078-4C3D-B2DC-E77ECF3AB7ED}"/>
              </a:ext>
            </a:extLst>
          </p:cNvPr>
          <p:cNvGrpSpPr/>
          <p:nvPr/>
        </p:nvGrpSpPr>
        <p:grpSpPr>
          <a:xfrm>
            <a:off x="5701227" y="4751507"/>
            <a:ext cx="2123967" cy="1115209"/>
            <a:chOff x="5756799" y="4436292"/>
            <a:chExt cx="2123967" cy="111520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1DF74E-00D6-49CA-A5FF-510B39ED9717}"/>
                </a:ext>
              </a:extLst>
            </p:cNvPr>
            <p:cNvSpPr txBox="1"/>
            <p:nvPr/>
          </p:nvSpPr>
          <p:spPr>
            <a:xfrm>
              <a:off x="5756799" y="5151391"/>
              <a:ext cx="2123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이번 턴 공격을 하고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진화한 추종자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42ABF0-4DFD-44E0-B6DB-FC000B8F6ED2}"/>
                </a:ext>
              </a:extLst>
            </p:cNvPr>
            <p:cNvGrpSpPr/>
            <p:nvPr/>
          </p:nvGrpSpPr>
          <p:grpSpPr>
            <a:xfrm>
              <a:off x="5756799" y="4436292"/>
              <a:ext cx="2123967" cy="661408"/>
              <a:chOff x="5965240" y="4436292"/>
              <a:chExt cx="2123967" cy="661408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523A019-B16E-4EAE-A393-9DEBADEBF6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28" t="43377" r="48201" b="31882"/>
              <a:stretch/>
            </p:blipFill>
            <p:spPr>
              <a:xfrm>
                <a:off x="5965240" y="4436292"/>
                <a:ext cx="582795" cy="661408"/>
              </a:xfrm>
              <a:prstGeom prst="rect">
                <a:avLst/>
              </a:prstGeom>
            </p:spPr>
          </p:pic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0183B6AC-CD7F-483D-8645-A818BBD85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2184" y="4782322"/>
                <a:ext cx="258042" cy="59745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5C57D9-4DD2-4FA5-B65C-39104F871262}"/>
                  </a:ext>
                </a:extLst>
              </p:cNvPr>
              <p:cNvSpPr txBox="1"/>
              <p:nvPr/>
            </p:nvSpPr>
            <p:spPr>
              <a:xfrm>
                <a:off x="6661624" y="4683000"/>
                <a:ext cx="14275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/>
                  <a:t>공격 가능을</a:t>
                </a:r>
                <a:r>
                  <a:rPr lang="en-US" altLang="ko-KR" sz="1000" b="1" dirty="0"/>
                  <a:t> </a:t>
                </a:r>
                <a:r>
                  <a:rPr lang="ko-KR" altLang="en-US" sz="1000" b="1" dirty="0"/>
                  <a:t>표기하는 테두리가 없다</a:t>
                </a:r>
                <a:r>
                  <a:rPr lang="en-US" altLang="ko-KR" sz="1000" b="1" dirty="0"/>
                  <a:t>.</a:t>
                </a:r>
                <a:endParaRPr lang="ko-KR" altLang="en-US" sz="1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884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8437</TotalTime>
  <Pages>7</Pages>
  <Words>1699</Words>
  <Characters>0</Characters>
  <Application>Microsoft Office PowerPoint</Application>
  <DocSecurity>0</DocSecurity>
  <PresentationFormat>와이드스크린</PresentationFormat>
  <Lines>0</Lines>
  <Paragraphs>190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ShadowVerse 진화 시스템 역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4846</cp:revision>
  <dcterms:modified xsi:type="dcterms:W3CDTF">2025-02-19T10:08:52Z</dcterms:modified>
  <cp:version>9.103.97.45139</cp:version>
</cp:coreProperties>
</file>